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</p:sldMasterIdLst>
  <p:sldIdLst>
    <p:sldId id="256" r:id="rId2"/>
    <p:sldId id="260" r:id="rId3"/>
    <p:sldId id="259" r:id="rId4"/>
    <p:sldId id="257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17"/>
    <p:restoredTop sz="94733"/>
  </p:normalViewPr>
  <p:slideViewPr>
    <p:cSldViewPr snapToGrid="0">
      <p:cViewPr varScale="1">
        <p:scale>
          <a:sx n="89" d="100"/>
          <a:sy n="89" d="100"/>
        </p:scale>
        <p:origin x="184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6/8/26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214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6/8/26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49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dandblack.com/culture/2026-athens-pridefest-celebrates-the-lgbtq-community/article_8c218264-d657-4011-9053-a74afca630f6.html" TargetMode="External"/><Relationship Id="rId2" Type="http://schemas.openxmlformats.org/officeDocument/2006/relationships/hyperlink" Target="https://www.onlineathens.com/story/sports/college/bulldogs-extra/2026/06/08/georgia-ad-josh-brooks-not-pleased-with-texas-tech-qb-case-ruling/90463844007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cnn.com/2026/04/29/health/ultraprocessed-food-dementia-study-wellnes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87B4472A-332B-71E5-8009-33841E7C3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391488-8094-7FD3-9726-8AD32599E3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074" y="1635260"/>
            <a:ext cx="3348297" cy="2241755"/>
          </a:xfrm>
        </p:spPr>
        <p:txBody>
          <a:bodyPr>
            <a:normAutofit/>
          </a:bodyPr>
          <a:lstStyle/>
          <a:p>
            <a:pPr algn="l"/>
            <a:r>
              <a:rPr lang="en-US"/>
              <a:t>Journalism Story Basics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51413-5E2D-140A-DB18-DD98540CF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074" y="4003563"/>
            <a:ext cx="3348297" cy="1184584"/>
          </a:xfrm>
        </p:spPr>
        <p:txBody>
          <a:bodyPr>
            <a:normAutofit/>
          </a:bodyPr>
          <a:lstStyle/>
          <a:p>
            <a:pPr algn="l"/>
            <a:r>
              <a:rPr lang="en-US" sz="1700"/>
              <a:t>Media &amp; Leadership Academy</a:t>
            </a:r>
          </a:p>
          <a:p>
            <a:pPr algn="l"/>
            <a:r>
              <a:rPr lang="en-US" sz="1700"/>
              <a:t>Joe Dennis</a:t>
            </a:r>
            <a:br>
              <a:rPr lang="en-US" sz="1700"/>
            </a:br>
            <a:r>
              <a:rPr lang="en-US" sz="1700"/>
              <a:t>justjoedennis@gmail.com</a:t>
            </a:r>
          </a:p>
        </p:txBody>
      </p:sp>
      <p:pic>
        <p:nvPicPr>
          <p:cNvPr id="14" name="Picture 13" descr="Person writing on a notepad">
            <a:extLst>
              <a:ext uri="{FF2B5EF4-FFF2-40B4-BE49-F238E27FC236}">
                <a16:creationId xmlns:a16="http://schemas.microsoft.com/office/drawing/2014/main" id="{DA54D3DB-D11E-DA2B-38CE-E20DCFB12F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22" r="3737"/>
          <a:stretch>
            <a:fillRect/>
          </a:stretch>
        </p:blipFill>
        <p:spPr>
          <a:xfrm>
            <a:off x="4783231" y="394504"/>
            <a:ext cx="6512543" cy="606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50CBA5-7ACA-0B5F-2FE9-602C483BE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D587E41-605C-A8E4-8BA5-0E0B3797C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document&#10;&#10;AI-generated content may be incorrect.">
            <a:extLst>
              <a:ext uri="{FF2B5EF4-FFF2-40B4-BE49-F238E27FC236}">
                <a16:creationId xmlns:a16="http://schemas.microsoft.com/office/drawing/2014/main" id="{C7EA2DAC-A066-9D1C-076D-C16F7EA0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91" r="1111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BD48A03-0DF9-3063-CB15-1BC2AEC79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08385"/>
            <a:ext cx="12191999" cy="1949616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08291A-7AE9-9259-029E-51A813F1F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615" y="180213"/>
            <a:ext cx="7854442" cy="1228763"/>
          </a:xfrm>
          <a:solidFill>
            <a:schemeClr val="bg1">
              <a:alpha val="31975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b="1" kern="1200" dirty="0">
                <a:latin typeface="+mj-lt"/>
                <a:ea typeface="+mj-ea"/>
                <a:cs typeface="+mj-cs"/>
              </a:rPr>
              <a:t>The importance of journalism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CF7238-6554-1C8A-5974-777FE6B316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49024"/>
            <a:ext cx="12191980" cy="1228763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</a:rPr>
              <a:t>Congress shall make no law respecting an establishment of religion, or prohibiting the free exercise thereof; or abridging the freedom of speech, or of the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press</a:t>
            </a: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</a:rPr>
              <a:t>; or the right of the people peaceably to assemble, and to petition the Government for a redress of grievances.</a:t>
            </a:r>
            <a:b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en-US" sz="2400" i="1" dirty="0">
                <a:solidFill>
                  <a:srgbClr val="FFFFFF"/>
                </a:solidFill>
                <a:latin typeface="arial" panose="020B0604020202020204" pitchFamily="34" charset="0"/>
              </a:rPr>
              <a:t>-1</a:t>
            </a:r>
            <a:r>
              <a:rPr lang="en-US" sz="2400" i="1" baseline="30000" dirty="0">
                <a:solidFill>
                  <a:srgbClr val="FFFFFF"/>
                </a:solidFill>
                <a:latin typeface="arial" panose="020B0604020202020204" pitchFamily="34" charset="0"/>
              </a:rPr>
              <a:t>st</a:t>
            </a:r>
            <a:r>
              <a:rPr lang="en-US" sz="2400" i="1" dirty="0">
                <a:solidFill>
                  <a:srgbClr val="FFFFFF"/>
                </a:solidFill>
                <a:latin typeface="arial" panose="020B0604020202020204" pitchFamily="34" charset="0"/>
              </a:rPr>
              <a:t> Amendment to the U.S. Constitution, 1789</a:t>
            </a:r>
            <a:endParaRPr lang="en-US" sz="2400" dirty="0">
              <a:solidFill>
                <a:srgbClr val="FFFFFF"/>
              </a:solidFill>
            </a:endParaRPr>
          </a:p>
          <a:p>
            <a:pPr marL="285750" indent="-2286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37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1FA4E3-FCB9-73C1-43AA-59C9368CB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AE3877-0160-DF29-48DC-816C43528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7713" y="62266"/>
            <a:ext cx="5529942" cy="7463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Principles of Journalism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4202CA-04FE-0B7B-DC79-30728A5E77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043" r="16156"/>
          <a:stretch>
            <a:fillRect/>
          </a:stretch>
        </p:blipFill>
        <p:spPr>
          <a:xfrm>
            <a:off x="1" y="10"/>
            <a:ext cx="6373368" cy="685799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1DECD72-1B19-97CB-F2CE-8E8ECEF965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058" y="870859"/>
            <a:ext cx="5529942" cy="4720046"/>
          </a:xfrm>
        </p:spPr>
        <p:txBody>
          <a:bodyPr vert="horz" lIns="91440" tIns="45720" rIns="91440" bIns="45720" rtlCol="0">
            <a:noAutofit/>
          </a:bodyPr>
          <a:lstStyle/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400" dirty="0"/>
              <a:t>A journalist’s first obligation is to </a:t>
            </a:r>
            <a:r>
              <a:rPr lang="en-US" sz="2400" b="1" dirty="0"/>
              <a:t>the truth.</a:t>
            </a:r>
            <a:endParaRPr lang="en-US" sz="2400" dirty="0"/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400" dirty="0"/>
              <a:t>Journalists must maintain </a:t>
            </a:r>
            <a:r>
              <a:rPr lang="en-US" sz="2400" b="1" dirty="0"/>
              <a:t>independence.</a:t>
            </a:r>
            <a:endParaRPr lang="en-US" sz="2400" dirty="0"/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400" dirty="0"/>
              <a:t>A journalist must maintain </a:t>
            </a:r>
            <a:r>
              <a:rPr lang="en-US" sz="2400" b="1" dirty="0"/>
              <a:t>fairness.</a:t>
            </a:r>
            <a:endParaRPr lang="en-US" sz="2400" dirty="0"/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400" dirty="0"/>
              <a:t>Journalists should be mindful of the impact of their stories to people, showing a concern for </a:t>
            </a:r>
            <a:r>
              <a:rPr lang="en-US" sz="2400" b="1" dirty="0"/>
              <a:t>humanity</a:t>
            </a:r>
            <a:r>
              <a:rPr lang="en-US" sz="2400" dirty="0"/>
              <a:t>.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400" dirty="0"/>
              <a:t>Journalists should be </a:t>
            </a:r>
            <a:r>
              <a:rPr lang="en-US" sz="2400" b="1" dirty="0"/>
              <a:t>accountable </a:t>
            </a:r>
            <a:r>
              <a:rPr lang="en-US" sz="2400" dirty="0"/>
              <a:t>for their work.</a:t>
            </a:r>
            <a:endParaRPr lang="en-US" sz="2400" b="1" dirty="0"/>
          </a:p>
          <a:p>
            <a:pPr algn="r"/>
            <a:r>
              <a:rPr lang="en-US" i="1" dirty="0"/>
              <a:t>Society of Professional Journalists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165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2AFC67-0973-EC0D-F14E-710D701B2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DDDC09-3A57-4028-C801-1A83D2C18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603504"/>
            <a:ext cx="4139902" cy="81163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Choosing a topic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DAF7F8-C4FB-7CCE-1957-E98F94742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569" y="1799191"/>
            <a:ext cx="3928888" cy="4122420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sz="2400" dirty="0"/>
              <a:t>Identify your interest and knowledge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sz="2400" dirty="0"/>
              <a:t>Consider </a:t>
            </a:r>
            <a:r>
              <a:rPr lang="en-US" sz="2400" b="1" dirty="0"/>
              <a:t>timeliness </a:t>
            </a:r>
            <a:r>
              <a:rPr lang="en-US" sz="2400" dirty="0"/>
              <a:t>and </a:t>
            </a:r>
            <a:r>
              <a:rPr lang="en-US" sz="2400" b="1" dirty="0"/>
              <a:t>relevance</a:t>
            </a:r>
            <a:endParaRPr lang="en-US" sz="2400" dirty="0"/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sz="2400" dirty="0"/>
              <a:t>Consider the feasibility of sources and deadlines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sz="2400" dirty="0"/>
              <a:t>Begin your research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78BFA3-7012-2895-5A5B-9A5114D11A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328" b="4"/>
          <a:stretch>
            <a:fillRect/>
          </a:stretch>
        </p:blipFill>
        <p:spPr>
          <a:xfrm>
            <a:off x="4752550" y="10"/>
            <a:ext cx="743945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49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6B1B04-2372-3EE9-97B3-F9D65C8D5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735233-5B74-0695-5E55-078B48960C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9143" y="342899"/>
            <a:ext cx="4735557" cy="15270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Elements </a:t>
            </a:r>
            <a:r>
              <a:rPr lang="en-US" sz="3600" dirty="0"/>
              <a:t>of</a:t>
            </a: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 journalistic story</a:t>
            </a:r>
          </a:p>
        </p:txBody>
      </p:sp>
      <p:pic>
        <p:nvPicPr>
          <p:cNvPr id="5" name="Picture 4" descr="Rolls of Newspaper">
            <a:extLst>
              <a:ext uri="{FF2B5EF4-FFF2-40B4-BE49-F238E27FC236}">
                <a16:creationId xmlns:a16="http://schemas.microsoft.com/office/drawing/2014/main" id="{EF217E6A-168A-4784-C3F1-D5FC69EDE6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995" r="2971" b="-1"/>
          <a:stretch>
            <a:fillRect/>
          </a:stretch>
        </p:blipFill>
        <p:spPr>
          <a:xfrm>
            <a:off x="1" y="10"/>
            <a:ext cx="6373368" cy="685799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BD2DB07-6D63-E514-454E-86A40CCB3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3007" y="2212846"/>
            <a:ext cx="4361693" cy="4096514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sz="2800" dirty="0"/>
              <a:t>Research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sz="2800" dirty="0"/>
              <a:t>Interviews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sz="2800" dirty="0"/>
              <a:t>Quotes / Attribution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sz="2800" dirty="0"/>
              <a:t>Writing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sz="2800" dirty="0"/>
              <a:t>Editing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sz="2800" dirty="0"/>
              <a:t>Publication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sz="2800" dirty="0"/>
              <a:t>Feedback</a:t>
            </a:r>
          </a:p>
        </p:txBody>
      </p:sp>
    </p:spTree>
    <p:extLst>
      <p:ext uri="{BB962C8B-B14F-4D97-AF65-F5344CB8AC3E}">
        <p14:creationId xmlns:p14="http://schemas.microsoft.com/office/powerpoint/2010/main" val="399947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10DF-0EDB-8B34-0F9A-136C5C5246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629" y="316738"/>
            <a:ext cx="11876314" cy="608466"/>
          </a:xfrm>
        </p:spPr>
        <p:txBody>
          <a:bodyPr>
            <a:normAutofit fontScale="90000"/>
          </a:bodyPr>
          <a:lstStyle/>
          <a:p>
            <a:r>
              <a:rPr lang="en-US" dirty="0"/>
              <a:t>Assembling the Story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EF2CB2-65F0-2091-F60F-6235A06D9A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115" y="1307336"/>
            <a:ext cx="11342914" cy="3078927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dirty="0"/>
              <a:t>Open with a ‘sexy’ lead focusing on the “who” and “what.”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/>
              <a:t>Follow-up with your best quote from your main source that sums up the story. Strive for a two-sentence quote (with attribution in between).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/>
              <a:t>Use the next 1-3 paragraphs for the NUT GRAF, explaining the rest ”when,” “why,” “where” and “how” of the story.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/>
              <a:t>For the body of the story, let quotes drive the story. Ideally, 2-3 sources.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/>
              <a:t>Close with a quote that best wraps up the story and/or ties back to the lead … or advance the story (where appropriate).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ED87D8-C915-15B1-9307-8E5D22B9ABBB}"/>
              </a:ext>
            </a:extLst>
          </p:cNvPr>
          <p:cNvSpPr txBox="1"/>
          <p:nvPr/>
        </p:nvSpPr>
        <p:spPr>
          <a:xfrm>
            <a:off x="1000125" y="5043488"/>
            <a:ext cx="1266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Example 1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137CFE-9C69-2A55-1E16-271E552C2D8F}"/>
              </a:ext>
            </a:extLst>
          </p:cNvPr>
          <p:cNvSpPr txBox="1"/>
          <p:nvPr/>
        </p:nvSpPr>
        <p:spPr>
          <a:xfrm>
            <a:off x="4728648" y="5152757"/>
            <a:ext cx="1312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Example 2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C380FE-3411-6698-B9E4-200BB7467D18}"/>
              </a:ext>
            </a:extLst>
          </p:cNvPr>
          <p:cNvSpPr txBox="1"/>
          <p:nvPr/>
        </p:nvSpPr>
        <p:spPr>
          <a:xfrm>
            <a:off x="8535088" y="5043488"/>
            <a:ext cx="1316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Example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226152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300</Words>
  <Application>Microsoft Macintosh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Arial</vt:lpstr>
      <vt:lpstr>Neue Haas Grotesk Text Pro</vt:lpstr>
      <vt:lpstr>VanillaVTI</vt:lpstr>
      <vt:lpstr>Journalism Story Basics</vt:lpstr>
      <vt:lpstr>The importance of journalism</vt:lpstr>
      <vt:lpstr>Principles of Journalism</vt:lpstr>
      <vt:lpstr>Choosing a topic</vt:lpstr>
      <vt:lpstr>Elements of a journalistic story</vt:lpstr>
      <vt:lpstr>Assembling the Story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Dennis, Joseph</dc:creator>
  <cp:lastModifiedBy>Dennis, Joseph</cp:lastModifiedBy>
  <cp:revision>4</cp:revision>
  <dcterms:created xsi:type="dcterms:W3CDTF">2025-06-16T15:06:33Z</dcterms:created>
  <dcterms:modified xsi:type="dcterms:W3CDTF">2026-06-09T03:40:39Z</dcterms:modified>
</cp:coreProperties>
</file>