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1" r:id="rId3"/>
    <p:sldId id="272" r:id="rId4"/>
    <p:sldId id="266" r:id="rId5"/>
    <p:sldId id="267" r:id="rId6"/>
    <p:sldId id="262" r:id="rId7"/>
    <p:sldId id="269" r:id="rId8"/>
    <p:sldId id="27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67"/>
    <p:restoredTop sz="94726"/>
  </p:normalViewPr>
  <p:slideViewPr>
    <p:cSldViewPr snapToGrid="0">
      <p:cViewPr varScale="1">
        <p:scale>
          <a:sx n="95" d="100"/>
          <a:sy n="95" d="100"/>
        </p:scale>
        <p:origin x="200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AC5F7-CF33-1BB8-08CB-0FB743A6C5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4F5CBD-1BF3-C672-EAC1-205939CA18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6F6052-871C-FB91-6B62-474EEFF7F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D0C4B-4DF2-8140-B101-5D36AD19C82E}" type="datetimeFigureOut">
              <a:rPr lang="en-US" smtClean="0"/>
              <a:t>6/9/26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7DD7CA-F262-8631-BA07-65956AA5B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94A87C-F41C-AA8B-7EC7-F80F0C101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F3983-8D0D-964B-8E29-C308BD70C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971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788F5-C861-0D30-B450-81BD96711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E8FD02-AADF-A4A4-4A61-BD944B6BB5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C0420A-B7D6-0E3D-70B5-6F987FB9B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D0C4B-4DF2-8140-B101-5D36AD19C82E}" type="datetimeFigureOut">
              <a:rPr lang="en-US" smtClean="0"/>
              <a:t>6/9/26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E31B1A-CF87-72D5-98FC-FD117755F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9ECE2B-4674-1041-4BC5-E62A71161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F3983-8D0D-964B-8E29-C308BD70C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541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2028F-A67E-9C59-C4E5-22C4C0014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2C795E-00F3-9336-555B-1D4E79F1E2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F1524A-3E70-FDE6-2634-7C7406B4E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D0C4B-4DF2-8140-B101-5D36AD19C82E}" type="datetimeFigureOut">
              <a:rPr lang="en-US" smtClean="0"/>
              <a:t>6/9/26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75C8A8-7B40-70AA-B923-8499120ED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373577-6953-149F-182E-8743F974D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F3983-8D0D-964B-8E29-C308BD70C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68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1A735-DECD-9DE6-E5C3-D5545A478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E17DAC-65FF-D4EF-E5D0-6B47E2F34E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4926F5-9BB0-2368-21A7-008D6B1A59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362B92-AEE5-A660-6AA8-AEACEBCEB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D0C4B-4DF2-8140-B101-5D36AD19C82E}" type="datetimeFigureOut">
              <a:rPr lang="en-US" smtClean="0"/>
              <a:t>6/9/26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AE602E-36F6-BFB1-15DA-0F14245BF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730AD3-CACE-3EE0-48A4-69CAF8B81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F3983-8D0D-964B-8E29-C308BD70C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79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36D00-74BF-2590-678C-AA599E8C9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F896C1-801F-EAFE-A4E1-2E0B645A06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FAA34D-2EF8-2EAE-9B9C-BD66C21684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0391C9-A8BB-70C5-5456-9BF1CAC9CC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5DFA06-CDB7-CC90-0BEC-2D8284A0E8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9B38F9-3EA2-FDE3-318C-801D5513B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D0C4B-4DF2-8140-B101-5D36AD19C82E}" type="datetimeFigureOut">
              <a:rPr lang="en-US" smtClean="0"/>
              <a:t>6/9/26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A0FBCF6-A2ED-CB02-0E9A-466C32B8B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5433A6E-DE84-28EF-41F3-09AABC2CE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F3983-8D0D-964B-8E29-C308BD70C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697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B984B-81E9-6AA2-E186-3CA6C11BD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0B569D-E511-5A42-B7DA-57AF529C1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D0C4B-4DF2-8140-B101-5D36AD19C82E}" type="datetimeFigureOut">
              <a:rPr lang="en-US" smtClean="0"/>
              <a:t>6/9/26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9B18C6-1B8D-AF79-73B4-0025CCC2E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E4B7C-E293-4BBC-051A-619E5442B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F3983-8D0D-964B-8E29-C308BD70C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01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965CF9-58FA-7038-112C-6E24FAD17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D0C4B-4DF2-8140-B101-5D36AD19C82E}" type="datetimeFigureOut">
              <a:rPr lang="en-US" smtClean="0"/>
              <a:t>6/9/26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350194-832E-4AAB-C5B2-F9FAE9572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1A9B34-DEFA-58D4-6432-02AA82D69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F3983-8D0D-964B-8E29-C308BD70C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324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2EA6A-EA8D-CB25-879B-C8877221F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53B382-3C28-ED8F-98FF-2BA4F5B51F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D00D51-7841-D867-C7C7-2632D2F62F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CBC3E4-92E0-B476-29E5-8993A9181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D0C4B-4DF2-8140-B101-5D36AD19C82E}" type="datetimeFigureOut">
              <a:rPr lang="en-US" smtClean="0"/>
              <a:t>6/9/26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DABDA0-8A3C-C109-2CA0-DAA00A430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F8A890-D3E8-5099-B950-8ABD36F98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F3983-8D0D-964B-8E29-C308BD70C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126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C6000-C1BD-B74B-03FA-3D7630069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4931C8E-62EA-F1F2-5B00-406E40A5DA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0A3BB6-51C1-2BCB-0401-4CCDB5FC67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DAB76D-684D-750D-8F5E-FD793BC99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D0C4B-4DF2-8140-B101-5D36AD19C82E}" type="datetimeFigureOut">
              <a:rPr lang="en-US" smtClean="0"/>
              <a:t>6/9/26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01B089-4B8E-4FEB-8337-230767780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3C890E-EDD7-198B-A902-4DA0990F0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F3983-8D0D-964B-8E29-C308BD70C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522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E2DBC-69E6-34D6-FE9B-3964DB3B3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BEF0C0-8481-DFEE-15AA-C3391CB889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D3EDAC-64C1-FD6F-FEA4-A1BF2273C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D0C4B-4DF2-8140-B101-5D36AD19C82E}" type="datetimeFigureOut">
              <a:rPr lang="en-US" smtClean="0"/>
              <a:t>6/9/26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1B179E-EC67-6C60-78A5-5E21BCE44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A52F7-9919-C5F0-C49B-3106EF589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F3983-8D0D-964B-8E29-C308BD70C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521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E5B3105-4D19-F9EF-5F0C-9F5D6FB0E3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EC1DF2-71A9-B7DB-43D8-F206057BF9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A0137-338B-F618-5028-75CB4236F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D0C4B-4DF2-8140-B101-5D36AD19C82E}" type="datetimeFigureOut">
              <a:rPr lang="en-US" smtClean="0"/>
              <a:t>6/9/26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DD54FF-CD33-9D04-65A5-F87376C77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4DC42F-0A8F-1A85-4724-A4C6A2625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F3983-8D0D-964B-8E29-C308BD70C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040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8C56513-D1C7-79D2-B304-D339AAA0B6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86FB25-4B8F-88D5-8C11-CE2C55909E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FA3BEA-90DA-AA69-711F-9127A2AA44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BD0C4B-4DF2-8140-B101-5D36AD19C82E}" type="datetimeFigureOut">
              <a:rPr lang="en-US" smtClean="0"/>
              <a:t>6/9/26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A591A4-2C65-569D-95EF-782FEFFDA3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D036BF-FDEB-8657-7247-AD27C89DA2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7F3983-8D0D-964B-8E29-C308BD70C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4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F07503-BD62-54A3-70F2-963AB422D2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97762" y="640080"/>
            <a:ext cx="6251110" cy="3566160"/>
          </a:xfrm>
        </p:spPr>
        <p:txBody>
          <a:bodyPr anchor="b">
            <a:normAutofit/>
          </a:bodyPr>
          <a:lstStyle/>
          <a:p>
            <a:pPr algn="l"/>
            <a:r>
              <a:rPr lang="en-US" sz="5400"/>
              <a:t>Opinion Writing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59C5A6-1589-9EAA-E600-AE02B8781A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97760" y="4636008"/>
            <a:ext cx="6251111" cy="1572768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Dr. Joe Dennis</a:t>
            </a:r>
          </a:p>
          <a:p>
            <a:pPr algn="l"/>
            <a:r>
              <a:rPr lang="en-US" dirty="0"/>
              <a:t>Media &amp; Leadership Academy • 2026</a:t>
            </a:r>
          </a:p>
        </p:txBody>
      </p:sp>
      <p:pic>
        <p:nvPicPr>
          <p:cNvPr id="5" name="Picture 4" descr="Pen placed on top of a signature line">
            <a:extLst>
              <a:ext uri="{FF2B5EF4-FFF2-40B4-BE49-F238E27FC236}">
                <a16:creationId xmlns:a16="http://schemas.microsoft.com/office/drawing/2014/main" id="{EF3CB0FB-0F43-B768-9E9F-CCD7B385B2B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282" r="2387" b="-1"/>
          <a:stretch>
            <a:fillRect/>
          </a:stretch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4409267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563791 w 4243589"/>
              <a:gd name="csY1" fmla="*/ 0 h 18288"/>
              <a:gd name="csX2" fmla="*/ 1042710 w 4243589"/>
              <a:gd name="csY2" fmla="*/ 0 h 18288"/>
              <a:gd name="csX3" fmla="*/ 1564066 w 4243589"/>
              <a:gd name="csY3" fmla="*/ 0 h 18288"/>
              <a:gd name="csX4" fmla="*/ 2212729 w 4243589"/>
              <a:gd name="csY4" fmla="*/ 0 h 18288"/>
              <a:gd name="csX5" fmla="*/ 2776520 w 4243589"/>
              <a:gd name="csY5" fmla="*/ 0 h 18288"/>
              <a:gd name="csX6" fmla="*/ 3297875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637362 w 4243589"/>
              <a:gd name="csY9" fmla="*/ 18288 h 18288"/>
              <a:gd name="csX10" fmla="*/ 3116007 w 4243589"/>
              <a:gd name="csY10" fmla="*/ 18288 h 18288"/>
              <a:gd name="csX11" fmla="*/ 2424908 w 4243589"/>
              <a:gd name="csY11" fmla="*/ 18288 h 18288"/>
              <a:gd name="csX12" fmla="*/ 1861117 w 4243589"/>
              <a:gd name="csY12" fmla="*/ 18288 h 18288"/>
              <a:gd name="csX13" fmla="*/ 1382198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964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CC7C6A-D6DF-7D43-B38A-35146CF7A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Six Tenets of opinion writing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BDB826-F8AC-774E-ACD2-73C6245A66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Be honest</a:t>
            </a:r>
          </a:p>
          <a:p>
            <a:pPr lvl="1"/>
            <a:r>
              <a:rPr lang="en-US" dirty="0"/>
              <a:t>To yourself</a:t>
            </a:r>
          </a:p>
          <a:p>
            <a:pPr lvl="1"/>
            <a:r>
              <a:rPr lang="en-US" dirty="0"/>
              <a:t>To your readers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Be ethical</a:t>
            </a:r>
          </a:p>
          <a:p>
            <a:pPr lvl="1"/>
            <a:r>
              <a:rPr lang="en-US" dirty="0"/>
              <a:t>Don’t exaggerate truths, manipulate numbers</a:t>
            </a:r>
          </a:p>
          <a:p>
            <a:pPr lvl="1"/>
            <a:r>
              <a:rPr lang="en-US" dirty="0"/>
              <a:t>Only tell your story (or have permission to tell someone else’s story)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Be an expert</a:t>
            </a:r>
          </a:p>
          <a:p>
            <a:pPr lvl="1"/>
            <a:r>
              <a:rPr lang="en-US" dirty="0"/>
              <a:t>Do external research related to your topic</a:t>
            </a:r>
          </a:p>
          <a:p>
            <a:pPr lvl="1"/>
            <a:r>
              <a:rPr lang="en-US" dirty="0"/>
              <a:t>Admit deficiencies of knowledge</a:t>
            </a:r>
          </a:p>
          <a:p>
            <a:pPr marL="0" indent="0">
              <a:buNone/>
            </a:pPr>
            <a:r>
              <a:rPr lang="en-US" dirty="0"/>
              <a:t>4.    Be grounded</a:t>
            </a:r>
          </a:p>
          <a:p>
            <a:pPr lvl="1"/>
            <a:r>
              <a:rPr lang="en-US" dirty="0"/>
              <a:t>Remain firm in convictions</a:t>
            </a:r>
          </a:p>
        </p:txBody>
      </p:sp>
    </p:spTree>
    <p:extLst>
      <p:ext uri="{BB962C8B-B14F-4D97-AF65-F5344CB8AC3E}">
        <p14:creationId xmlns:p14="http://schemas.microsoft.com/office/powerpoint/2010/main" val="1293609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CC7C6A-D6DF-7D43-B38A-35146CF7A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Six Tenets of opinion writing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BDB826-F8AC-774E-ACD2-73C6245A66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dirty="0"/>
              <a:t>5. Be open to criticism</a:t>
            </a:r>
          </a:p>
          <a:p>
            <a:pPr lvl="1"/>
            <a:r>
              <a:rPr lang="en-US" dirty="0"/>
              <a:t>By expressing an opinion, you’re vulnerable to criticism</a:t>
            </a:r>
          </a:p>
          <a:p>
            <a:pPr lvl="1"/>
            <a:r>
              <a:rPr lang="en-US" dirty="0"/>
              <a:t>Do not get defensive</a:t>
            </a:r>
          </a:p>
          <a:p>
            <a:pPr marL="457200" lvl="1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dirty="0"/>
              <a:t>6. Be an observer</a:t>
            </a:r>
          </a:p>
          <a:p>
            <a:pPr lvl="1"/>
            <a:r>
              <a:rPr lang="en-US" dirty="0"/>
              <a:t>Observe the news</a:t>
            </a:r>
          </a:p>
          <a:p>
            <a:pPr lvl="1"/>
            <a:r>
              <a:rPr lang="en-US" dirty="0"/>
              <a:t>Observe your readers</a:t>
            </a:r>
          </a:p>
          <a:p>
            <a:pPr lvl="1"/>
            <a:r>
              <a:rPr lang="en-US" dirty="0"/>
              <a:t>What are the connections?</a:t>
            </a:r>
          </a:p>
          <a:p>
            <a:pPr lvl="2"/>
            <a:r>
              <a:rPr lang="en-US" sz="2400" dirty="0"/>
              <a:t>How do you tie in?</a:t>
            </a:r>
          </a:p>
          <a:p>
            <a:pPr lvl="2"/>
            <a:r>
              <a:rPr lang="en-US" sz="2400" dirty="0"/>
              <a:t>How can you relate?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793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B70010-724B-5D84-52F9-EDF613022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en-US" sz="5400"/>
              <a:t>Opinion writing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sX0" fmla="*/ 0 w 4480560"/>
              <a:gd name="csY0" fmla="*/ 0 h 18288"/>
              <a:gd name="csX1" fmla="*/ 595274 w 4480560"/>
              <a:gd name="csY1" fmla="*/ 0 h 18288"/>
              <a:gd name="csX2" fmla="*/ 1100938 w 4480560"/>
              <a:gd name="csY2" fmla="*/ 0 h 18288"/>
              <a:gd name="csX3" fmla="*/ 1651406 w 4480560"/>
              <a:gd name="csY3" fmla="*/ 0 h 18288"/>
              <a:gd name="csX4" fmla="*/ 2336292 w 4480560"/>
              <a:gd name="csY4" fmla="*/ 0 h 18288"/>
              <a:gd name="csX5" fmla="*/ 2931566 w 4480560"/>
              <a:gd name="csY5" fmla="*/ 0 h 18288"/>
              <a:gd name="csX6" fmla="*/ 3482035 w 4480560"/>
              <a:gd name="csY6" fmla="*/ 0 h 18288"/>
              <a:gd name="csX7" fmla="*/ 4480560 w 4480560"/>
              <a:gd name="csY7" fmla="*/ 0 h 18288"/>
              <a:gd name="csX8" fmla="*/ 4480560 w 4480560"/>
              <a:gd name="csY8" fmla="*/ 18288 h 18288"/>
              <a:gd name="csX9" fmla="*/ 3840480 w 4480560"/>
              <a:gd name="csY9" fmla="*/ 18288 h 18288"/>
              <a:gd name="csX10" fmla="*/ 3290011 w 4480560"/>
              <a:gd name="csY10" fmla="*/ 18288 h 18288"/>
              <a:gd name="csX11" fmla="*/ 2560320 w 4480560"/>
              <a:gd name="csY11" fmla="*/ 18288 h 18288"/>
              <a:gd name="csX12" fmla="*/ 1965046 w 4480560"/>
              <a:gd name="csY12" fmla="*/ 18288 h 18288"/>
              <a:gd name="csX13" fmla="*/ 1459382 w 4480560"/>
              <a:gd name="csY13" fmla="*/ 18288 h 18288"/>
              <a:gd name="csX14" fmla="*/ 774497 w 4480560"/>
              <a:gd name="csY14" fmla="*/ 18288 h 18288"/>
              <a:gd name="csX15" fmla="*/ 0 w 4480560"/>
              <a:gd name="csY15" fmla="*/ 18288 h 18288"/>
              <a:gd name="csX16" fmla="*/ 0 w 4480560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A9DAD1-3E02-F61F-84B6-6AA00F7BB7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r>
              <a:rPr lang="en-US" sz="2400" dirty="0"/>
              <a:t>Consider topics with which others can relate </a:t>
            </a:r>
            <a:r>
              <a:rPr lang="mr-IN" sz="2400" dirty="0"/>
              <a:t>–</a:t>
            </a:r>
            <a:r>
              <a:rPr lang="en-US" sz="2400" dirty="0"/>
              <a:t> our shared experience</a:t>
            </a:r>
          </a:p>
          <a:p>
            <a:r>
              <a:rPr lang="en-US" sz="2400" dirty="0"/>
              <a:t>Use anecdotes that mimic others’ experience</a:t>
            </a:r>
          </a:p>
          <a:p>
            <a:pPr lvl="1"/>
            <a:r>
              <a:rPr lang="en-US" dirty="0"/>
              <a:t>Recognize the stories of your life that are memorable</a:t>
            </a:r>
          </a:p>
          <a:p>
            <a:pPr lvl="1"/>
            <a:r>
              <a:rPr lang="en-US" dirty="0"/>
              <a:t>Look at situations as an observer</a:t>
            </a:r>
          </a:p>
          <a:p>
            <a:r>
              <a:rPr lang="en-US" sz="2400" dirty="0"/>
              <a:t>Be simple </a:t>
            </a:r>
            <a:r>
              <a:rPr lang="mr-IN" sz="2400" dirty="0"/>
              <a:t>–</a:t>
            </a:r>
            <a:r>
              <a:rPr lang="en-US" sz="2400" dirty="0"/>
              <a:t> get to the point</a:t>
            </a:r>
          </a:p>
        </p:txBody>
      </p:sp>
    </p:spTree>
    <p:extLst>
      <p:ext uri="{BB962C8B-B14F-4D97-AF65-F5344CB8AC3E}">
        <p14:creationId xmlns:p14="http://schemas.microsoft.com/office/powerpoint/2010/main" val="652100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D62D93-644E-2E4D-9F69-2C6366AD8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Styles of columns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AA9C5-BD17-8D4E-81B3-68CC2B60B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US" dirty="0"/>
              <a:t>Personal / Narrative Driven</a:t>
            </a:r>
          </a:p>
          <a:p>
            <a:r>
              <a:rPr lang="en-US" dirty="0"/>
              <a:t>Research Driven</a:t>
            </a:r>
          </a:p>
          <a:p>
            <a:r>
              <a:rPr lang="en-US" dirty="0"/>
              <a:t>Combination</a:t>
            </a:r>
          </a:p>
        </p:txBody>
      </p:sp>
    </p:spTree>
    <p:extLst>
      <p:ext uri="{BB962C8B-B14F-4D97-AF65-F5344CB8AC3E}">
        <p14:creationId xmlns:p14="http://schemas.microsoft.com/office/powerpoint/2010/main" val="4237128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5387AD-54B6-1F43-9AFA-B82374A9E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Personal / Narrative Column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F6212E-F520-7843-961E-DA3D051DF1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0153" y="1526033"/>
            <a:ext cx="5536397" cy="3935281"/>
          </a:xfrm>
        </p:spPr>
        <p:txBody>
          <a:bodyPr>
            <a:normAutofit/>
          </a:bodyPr>
          <a:lstStyle/>
          <a:p>
            <a:r>
              <a:rPr lang="en-US" dirty="0"/>
              <a:t>Demonstrates vulnerability of author or subject</a:t>
            </a:r>
          </a:p>
          <a:p>
            <a:r>
              <a:rPr lang="en-US" dirty="0"/>
              <a:t>Connects to current issue</a:t>
            </a:r>
          </a:p>
          <a:p>
            <a:r>
              <a:rPr lang="en-US" dirty="0"/>
              <a:t>Emotional appeal</a:t>
            </a:r>
          </a:p>
          <a:p>
            <a:r>
              <a:rPr lang="en-US" dirty="0"/>
              <a:t>Written in first person</a:t>
            </a:r>
          </a:p>
          <a:p>
            <a:r>
              <a:rPr lang="en-US" dirty="0"/>
              <a:t>Appeals to the hearts of readers</a:t>
            </a:r>
          </a:p>
          <a:p>
            <a:pPr marL="0" indent="0">
              <a:buNone/>
            </a:pP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714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F2C4E1-7A6A-994E-8E8E-D6BA36FF7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Research driven</a:t>
            </a:r>
          </a:p>
        </p:txBody>
      </p:sp>
      <p:sp>
        <p:nvSpPr>
          <p:cNvPr id="31" name="Arc 30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C093CE-4D5B-2A48-990B-C928C80A9E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0153" y="1526033"/>
            <a:ext cx="5536397" cy="3935281"/>
          </a:xfrm>
        </p:spPr>
        <p:txBody>
          <a:bodyPr>
            <a:normAutofit/>
          </a:bodyPr>
          <a:lstStyle/>
          <a:p>
            <a:r>
              <a:rPr lang="en-US" dirty="0"/>
              <a:t>Builds argument with research, statistics </a:t>
            </a:r>
          </a:p>
          <a:p>
            <a:r>
              <a:rPr lang="en-US" dirty="0"/>
              <a:t>Heavily cites outside sources, quotes ‘experts’</a:t>
            </a:r>
          </a:p>
          <a:p>
            <a:r>
              <a:rPr lang="en-US" dirty="0"/>
              <a:t>Logic-driven appeal</a:t>
            </a:r>
          </a:p>
          <a:p>
            <a:r>
              <a:rPr lang="en-US" dirty="0"/>
              <a:t>Usually written in third person</a:t>
            </a:r>
          </a:p>
        </p:txBody>
      </p:sp>
    </p:spTree>
    <p:extLst>
      <p:ext uri="{BB962C8B-B14F-4D97-AF65-F5344CB8AC3E}">
        <p14:creationId xmlns:p14="http://schemas.microsoft.com/office/powerpoint/2010/main" val="4216653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709F1D5-B0F1-4714-A239-E5B61C161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28FB460-D3FF-4440-A020-05982A09E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0546" y="1011045"/>
            <a:ext cx="4369859" cy="4369859"/>
          </a:xfrm>
          <a:prstGeom prst="roundRect">
            <a:avLst>
              <a:gd name="adj" fmla="val 27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6B3F83-A719-0243-8337-24A6D11DE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826" y="1112969"/>
            <a:ext cx="3937298" cy="4166010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Combination of approaches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1F64F0-391B-2240-9B65-A24117272A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963271"/>
            <a:ext cx="5257799" cy="2407024"/>
          </a:xfrm>
        </p:spPr>
        <p:txBody>
          <a:bodyPr anchor="t">
            <a:normAutofit/>
          </a:bodyPr>
          <a:lstStyle/>
          <a:p>
            <a:r>
              <a:rPr lang="en-US" dirty="0"/>
              <a:t>Combines narratives with relevant research</a:t>
            </a:r>
          </a:p>
          <a:p>
            <a:r>
              <a:rPr lang="en-US" dirty="0"/>
              <a:t>Appeals to </a:t>
            </a:r>
            <a:r>
              <a:rPr lang="en-US" i="1" dirty="0"/>
              <a:t>both</a:t>
            </a:r>
            <a:r>
              <a:rPr lang="en-US" dirty="0"/>
              <a:t> hearts and minds</a:t>
            </a:r>
          </a:p>
          <a:p>
            <a:r>
              <a:rPr lang="en-US" dirty="0"/>
              <a:t>Written in multiple tenses</a:t>
            </a:r>
          </a:p>
          <a:p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18308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834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239</Words>
  <Application>Microsoft Macintosh PowerPoint</Application>
  <PresentationFormat>Widescreen</PresentationFormat>
  <Paragraphs>52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Arial</vt:lpstr>
      <vt:lpstr>Calibri</vt:lpstr>
      <vt:lpstr>Office Theme</vt:lpstr>
      <vt:lpstr>Opinion Writing</vt:lpstr>
      <vt:lpstr>Six Tenets of opinion writing</vt:lpstr>
      <vt:lpstr>Six Tenets of opinion writing</vt:lpstr>
      <vt:lpstr>Opinion writing</vt:lpstr>
      <vt:lpstr>Styles of columns</vt:lpstr>
      <vt:lpstr>Personal / Narrative Column</vt:lpstr>
      <vt:lpstr>Research driven</vt:lpstr>
      <vt:lpstr>Combination of approaches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Dennis, Joseph</dc:creator>
  <cp:lastModifiedBy>Dennis, Joseph</cp:lastModifiedBy>
  <cp:revision>3</cp:revision>
  <dcterms:created xsi:type="dcterms:W3CDTF">2025-06-18T16:08:36Z</dcterms:created>
  <dcterms:modified xsi:type="dcterms:W3CDTF">2026-06-10T03:21:25Z</dcterms:modified>
</cp:coreProperties>
</file>