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74" r:id="rId1"/>
  </p:sldMasterIdLst>
  <p:notesMasterIdLst>
    <p:notesMasterId r:id="rId14"/>
  </p:notesMasterIdLst>
  <p:sldIdLst>
    <p:sldId id="256" r:id="rId2"/>
    <p:sldId id="266" r:id="rId3"/>
    <p:sldId id="269" r:id="rId4"/>
    <p:sldId id="278" r:id="rId5"/>
    <p:sldId id="283" r:id="rId6"/>
    <p:sldId id="281" r:id="rId7"/>
    <p:sldId id="284" r:id="rId8"/>
    <p:sldId id="275" r:id="rId9"/>
    <p:sldId id="285" r:id="rId10"/>
    <p:sldId id="280" r:id="rId11"/>
    <p:sldId id="286" r:id="rId12"/>
    <p:sldId id="282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680"/>
    <p:restoredTop sz="92603"/>
  </p:normalViewPr>
  <p:slideViewPr>
    <p:cSldViewPr>
      <p:cViewPr>
        <p:scale>
          <a:sx n="85" d="100"/>
          <a:sy n="85" d="100"/>
        </p:scale>
        <p:origin x="664" y="8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C4AC61-427C-DA4D-ACA5-72610DAAF9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87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A3B4F18-5E1C-5642-BB7F-85952603CAEF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68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4AC61-427C-DA4D-ACA5-72610DAAF99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04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3A00F-FCDA-3B4C-AE92-99DDF614A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130F-DC15-D04A-ABEF-2DD2F3BF1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72FD-AFFD-2845-A738-0617E0E2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DE901-BA04-D942-B0E9-3D0B083A84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360B-9845-D449-A19C-EF3B4185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19E7B-E84E-BE4A-9E3E-5CE95F4FE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9D747-7E1E-6E43-955C-296513DC48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407743-756E-B641-89F7-5CA2709936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C27D-7BEE-7444-9F3A-542D31AC8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35B2-DE08-C94E-A0E7-DEA356904A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A1215F7-442C-3D43-AACB-03C9A0A18C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portsdata.usatoday.com/football/ncaaf/teams/georgia-bulldogs/3473/" TargetMode="External"/><Relationship Id="rId2" Type="http://schemas.openxmlformats.org/officeDocument/2006/relationships/hyperlink" Target="https://247sports.com/college/georgia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kumimoji="0" lang="en-US" dirty="0"/>
              <a:t>It’s all about the lead</a:t>
            </a:r>
            <a:endParaRPr kumimoji="0" lang="en-US" strike="sngStrike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kumimoji="0" lang="en-US" dirty="0">
                <a:latin typeface="Arial" charset="0"/>
                <a:ea typeface="ＭＳ Ｐゴシック" charset="0"/>
                <a:cs typeface="ＭＳ Ｐゴシック" charset="0"/>
              </a:rPr>
              <a:t>Dr. Joe Dennis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Piedmont University</a:t>
            </a:r>
            <a:endParaRPr kumimoji="0"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kumimoji="0"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Journalistic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/>
              <a:t>The “award-winning” Joe Dennis approach</a:t>
            </a:r>
          </a:p>
          <a:p>
            <a:pPr lvl="1"/>
            <a:r>
              <a:rPr lang="en-US" dirty="0"/>
              <a:t>Sexy lead</a:t>
            </a:r>
          </a:p>
          <a:p>
            <a:pPr lvl="2"/>
            <a:r>
              <a:rPr lang="en-US" dirty="0"/>
              <a:t>Focus on the essence of the story, “who did what to whom”</a:t>
            </a:r>
          </a:p>
          <a:p>
            <a:pPr lvl="2"/>
            <a:r>
              <a:rPr lang="en-US" dirty="0"/>
              <a:t>(A lot more on this coming Friday)</a:t>
            </a:r>
          </a:p>
          <a:p>
            <a:pPr lvl="1"/>
            <a:r>
              <a:rPr lang="en-US" dirty="0"/>
              <a:t>Lead quote</a:t>
            </a:r>
          </a:p>
          <a:p>
            <a:pPr lvl="2"/>
            <a:r>
              <a:rPr lang="en-US" dirty="0"/>
              <a:t>The best quote from your primary source</a:t>
            </a:r>
          </a:p>
          <a:p>
            <a:pPr lvl="2"/>
            <a:r>
              <a:rPr lang="en-US" dirty="0"/>
              <a:t>Reinforces lead</a:t>
            </a:r>
          </a:p>
          <a:p>
            <a:pPr lvl="1"/>
            <a:r>
              <a:rPr lang="en-US" dirty="0"/>
              <a:t>Nut </a:t>
            </a:r>
            <a:r>
              <a:rPr lang="en-US" dirty="0" err="1"/>
              <a:t>graf</a:t>
            </a:r>
            <a:endParaRPr lang="en-US" dirty="0"/>
          </a:p>
          <a:p>
            <a:pPr lvl="2"/>
            <a:r>
              <a:rPr lang="en-US" dirty="0"/>
              <a:t>The rest of the who, what, when, why, where, how</a:t>
            </a:r>
          </a:p>
          <a:p>
            <a:pPr lvl="2"/>
            <a:r>
              <a:rPr lang="en-US" dirty="0"/>
              <a:t>Advance the story with a transition</a:t>
            </a:r>
          </a:p>
          <a:p>
            <a:pPr lvl="1"/>
            <a:r>
              <a:rPr lang="en-US" dirty="0"/>
              <a:t>Quote*</a:t>
            </a:r>
          </a:p>
          <a:p>
            <a:pPr lvl="1"/>
            <a:r>
              <a:rPr lang="en-US" dirty="0"/>
              <a:t>Explanation/transition*</a:t>
            </a:r>
          </a:p>
          <a:p>
            <a:pPr marL="411480" lvl="1" indent="0">
              <a:buNone/>
            </a:pPr>
            <a:r>
              <a:rPr lang="en-US" dirty="0"/>
              <a:t>		*follow quote/transition format until </a:t>
            </a:r>
            <a:r>
              <a:rPr lang="is-IS" dirty="0"/>
              <a:t>…</a:t>
            </a:r>
            <a:endParaRPr lang="en-US" dirty="0"/>
          </a:p>
          <a:p>
            <a:pPr lvl="1"/>
            <a:r>
              <a:rPr lang="en-US" dirty="0"/>
              <a:t>Closing quote or call to action</a:t>
            </a:r>
          </a:p>
          <a:p>
            <a:pPr lvl="1"/>
            <a:endParaRPr lang="en-US" dirty="0"/>
          </a:p>
          <a:p>
            <a:pPr marL="411480" lvl="1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34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all in the lead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8300" indent="-368300">
              <a:spcBef>
                <a:spcPts val="3200"/>
              </a:spcBef>
              <a:buSzPct val="55000"/>
              <a:buBlip>
                <a:blip r:embed="rId2"/>
              </a:buBlip>
            </a:pPr>
            <a:r>
              <a:rPr lang="en-US" altLang="en-US" sz="2400" dirty="0">
                <a:latin typeface="Calibri" charset="0"/>
                <a:ea typeface="Calibri" charset="0"/>
                <a:cs typeface="Calibri" charset="0"/>
              </a:rPr>
              <a:t>The lead sets the precedent for the rest of your story.</a:t>
            </a:r>
          </a:p>
          <a:p>
            <a:pPr marL="368300" indent="-368300">
              <a:spcBef>
                <a:spcPts val="3200"/>
              </a:spcBef>
              <a:buSzPct val="55000"/>
              <a:buBlip>
                <a:blip r:embed="rId2"/>
              </a:buBlip>
            </a:pPr>
            <a:r>
              <a:rPr lang="en-US" altLang="en-US" sz="2400" dirty="0">
                <a:latin typeface="Calibri" charset="0"/>
                <a:ea typeface="Calibri" charset="0"/>
                <a:cs typeface="Calibri" charset="0"/>
              </a:rPr>
              <a:t>Focus on the </a:t>
            </a:r>
            <a:r>
              <a:rPr lang="ja-JP" altLang="en-US" sz="2400" dirty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ja-JP" sz="2400" dirty="0">
                <a:latin typeface="Calibri" charset="0"/>
                <a:ea typeface="Calibri" charset="0"/>
                <a:cs typeface="Calibri" charset="0"/>
              </a:rPr>
              <a:t>who,</a:t>
            </a:r>
            <a:r>
              <a:rPr lang="ja-JP" altLang="en-US" sz="2400" dirty="0">
                <a:latin typeface="Calibri" charset="0"/>
                <a:ea typeface="Calibri" charset="0"/>
                <a:cs typeface="Calibri" charset="0"/>
              </a:rPr>
              <a:t>”</a:t>
            </a:r>
            <a:r>
              <a:rPr lang="en-US" altLang="ja-JP" sz="24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ja-JP" altLang="en-US" sz="2400" dirty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ja-JP" sz="2400" dirty="0">
                <a:latin typeface="Calibri" charset="0"/>
                <a:ea typeface="Calibri" charset="0"/>
                <a:cs typeface="Calibri" charset="0"/>
              </a:rPr>
              <a:t>what</a:t>
            </a:r>
            <a:r>
              <a:rPr lang="ja-JP" altLang="en-US" sz="2400" dirty="0">
                <a:latin typeface="Calibri" charset="0"/>
                <a:ea typeface="Calibri" charset="0"/>
                <a:cs typeface="Calibri" charset="0"/>
              </a:rPr>
              <a:t>”</a:t>
            </a:r>
            <a:r>
              <a:rPr lang="en-US" altLang="ja-JP" sz="2400" dirty="0">
                <a:latin typeface="Calibri" charset="0"/>
                <a:ea typeface="Calibri" charset="0"/>
                <a:cs typeface="Calibri" charset="0"/>
              </a:rPr>
              <a:t> and </a:t>
            </a:r>
            <a:r>
              <a:rPr lang="ja-JP" altLang="en-US" sz="2400" dirty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ja-JP" sz="2400" dirty="0">
                <a:latin typeface="Calibri" charset="0"/>
                <a:ea typeface="Calibri" charset="0"/>
                <a:cs typeface="Calibri" charset="0"/>
              </a:rPr>
              <a:t>how.</a:t>
            </a:r>
            <a:r>
              <a:rPr lang="ja-JP" altLang="en-US" sz="2400" dirty="0">
                <a:latin typeface="Calibri" charset="0"/>
                <a:ea typeface="Calibri" charset="0"/>
                <a:cs typeface="Calibri" charset="0"/>
              </a:rPr>
              <a:t>”</a:t>
            </a:r>
            <a:r>
              <a:rPr lang="en-US" altLang="ja-JP" sz="2400" dirty="0">
                <a:latin typeface="Calibri" charset="0"/>
                <a:ea typeface="Calibri" charset="0"/>
                <a:cs typeface="Calibri" charset="0"/>
              </a:rPr>
              <a:t> Not the </a:t>
            </a:r>
            <a:r>
              <a:rPr lang="ja-JP" altLang="en-US" sz="2400" dirty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ja-JP" sz="2400" dirty="0">
                <a:latin typeface="Calibri" charset="0"/>
                <a:ea typeface="Calibri" charset="0"/>
                <a:cs typeface="Calibri" charset="0"/>
              </a:rPr>
              <a:t>when.</a:t>
            </a:r>
            <a:r>
              <a:rPr lang="ja-JP" altLang="en-US" sz="2400" dirty="0">
                <a:latin typeface="Calibri" charset="0"/>
                <a:ea typeface="Calibri" charset="0"/>
                <a:cs typeface="Calibri" charset="0"/>
              </a:rPr>
              <a:t>”</a:t>
            </a:r>
            <a:endParaRPr lang="en-US" altLang="ja-JP" sz="2400" dirty="0">
              <a:latin typeface="Calibri" charset="0"/>
              <a:ea typeface="Calibri" charset="0"/>
              <a:cs typeface="Calibri" charset="0"/>
            </a:endParaRPr>
          </a:p>
          <a:p>
            <a:pPr marL="368300" indent="-368300">
              <a:spcBef>
                <a:spcPts val="3200"/>
              </a:spcBef>
              <a:buSzPct val="55000"/>
              <a:buBlip>
                <a:blip r:embed="rId2"/>
              </a:buBlip>
            </a:pPr>
            <a:r>
              <a:rPr lang="en-US" altLang="en-US" sz="2400" dirty="0"/>
              <a:t>Be sexy </a:t>
            </a:r>
            <a:r>
              <a:rPr lang="en-US" altLang="en-US" sz="2400" dirty="0">
                <a:sym typeface="Wingdings" charset="2"/>
              </a:rPr>
              <a:t></a:t>
            </a:r>
          </a:p>
          <a:p>
            <a:pPr marL="368300" indent="-368300">
              <a:spcBef>
                <a:spcPts val="3200"/>
              </a:spcBef>
              <a:buSzPct val="55000"/>
              <a:buBlip>
                <a:blip r:embed="rId2"/>
              </a:buBlip>
            </a:pPr>
            <a:r>
              <a:rPr lang="en-US" altLang="en-US" sz="2400" i="1" dirty="0"/>
              <a:t>Spend as much time as you need with the lead before writing anything else</a:t>
            </a:r>
          </a:p>
          <a:p>
            <a:pPr marL="368300" indent="-368300">
              <a:spcBef>
                <a:spcPts val="3200"/>
              </a:spcBef>
              <a:buSzPct val="55000"/>
              <a:buBlip>
                <a:blip r:embed="rId2"/>
              </a:buBlip>
            </a:pPr>
            <a:r>
              <a:rPr lang="en-US" altLang="en-US" sz="2400" dirty="0"/>
              <a:t>Read the lead out loud. Does it flow? Are you stumbling over words? Are you out of breath?</a:t>
            </a:r>
          </a:p>
        </p:txBody>
      </p:sp>
    </p:spTree>
    <p:extLst>
      <p:ext uri="{BB962C8B-B14F-4D97-AF65-F5344CB8AC3E}">
        <p14:creationId xmlns:p14="http://schemas.microsoft.com/office/powerpoint/2010/main" val="1157820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74064"/>
          </a:xfrm>
        </p:spPr>
        <p:txBody>
          <a:bodyPr/>
          <a:lstStyle/>
          <a:p>
            <a:r>
              <a:rPr lang="en-US" dirty="0"/>
              <a:t>Same story. Different leads.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119"/>
            <a:ext cx="7620000" cy="46166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3200"/>
              </a:spcBef>
              <a:buSzPct val="55000"/>
              <a:buNone/>
            </a:pPr>
            <a:r>
              <a:rPr lang="en-US" altLang="en-US" sz="2000" b="1" dirty="0">
                <a:latin typeface="Calibri" charset="0"/>
                <a:ea typeface="Calibri" charset="0"/>
                <a:cs typeface="Calibri" charset="0"/>
              </a:rPr>
              <a:t>UGA announces it will no longer play Texas Tech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A76ADE-69A9-B87B-88C0-4393AA69C1A1}"/>
              </a:ext>
            </a:extLst>
          </p:cNvPr>
          <p:cNvGrpSpPr/>
          <p:nvPr/>
        </p:nvGrpSpPr>
        <p:grpSpPr>
          <a:xfrm>
            <a:off x="1772" y="1552773"/>
            <a:ext cx="8050619" cy="1661994"/>
            <a:chOff x="1772" y="1552773"/>
            <a:chExt cx="8050619" cy="166199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5472DFD-57E6-1344-82CB-771DB4C788A8}"/>
                </a:ext>
              </a:extLst>
            </p:cNvPr>
            <p:cNvSpPr txBox="1"/>
            <p:nvPr/>
          </p:nvSpPr>
          <p:spPr>
            <a:xfrm>
              <a:off x="1772" y="1552773"/>
              <a:ext cx="24096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/>
                <a:t>Bulldawg</a:t>
              </a:r>
              <a:r>
                <a:rPr lang="en-US" sz="2000" dirty="0"/>
                <a:t> Illustrated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044ABCB-08A2-7D76-24C5-62CD1A96ED6E}"/>
                </a:ext>
              </a:extLst>
            </p:cNvPr>
            <p:cNvSpPr txBox="1"/>
            <p:nvPr/>
          </p:nvSpPr>
          <p:spPr>
            <a:xfrm>
              <a:off x="432391" y="2014438"/>
              <a:ext cx="7620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Georgia athletic director Josh Brooks is taking a stand after a judge’s decision to grant Texas Tech quarterback Brendan Sorsby an injunction to play this season despite being ruled ineligible by the NCAA for gambling.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72A814-70A6-1938-A102-5FD63E21F6E0}"/>
              </a:ext>
            </a:extLst>
          </p:cNvPr>
          <p:cNvGrpSpPr/>
          <p:nvPr/>
        </p:nvGrpSpPr>
        <p:grpSpPr>
          <a:xfrm>
            <a:off x="1220" y="4905117"/>
            <a:ext cx="8226056" cy="1028025"/>
            <a:chOff x="1220" y="4905117"/>
            <a:chExt cx="8226056" cy="102802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512DED-F1A6-A4B7-3A88-10B20ECCDE1D}"/>
                </a:ext>
              </a:extLst>
            </p:cNvPr>
            <p:cNvSpPr txBox="1"/>
            <p:nvPr/>
          </p:nvSpPr>
          <p:spPr>
            <a:xfrm>
              <a:off x="1220" y="4905117"/>
              <a:ext cx="14943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24/7 Sports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5D5C59-93D8-8759-0F68-8E021EABCA71}"/>
                </a:ext>
              </a:extLst>
            </p:cNvPr>
            <p:cNvSpPr txBox="1"/>
            <p:nvPr/>
          </p:nvSpPr>
          <p:spPr>
            <a:xfrm>
              <a:off x="454876" y="5286811"/>
              <a:ext cx="7772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 </a:t>
              </a:r>
              <a:r>
                <a:rPr lang="en-US" sz="1800" b="1" u="sng" dirty="0">
                  <a:hlinkClick r:id="rId2"/>
                </a:rPr>
                <a:t>Georgia</a:t>
              </a:r>
              <a:r>
                <a:rPr lang="en-US" sz="1800" dirty="0"/>
                <a:t> wants nothing to do with the Texas Tech athletics program moving forward.</a:t>
              </a:r>
              <a:endParaRPr lang="en-US" sz="105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8903EE-E3F5-6000-0CFF-9F11A2BF4C7F}"/>
              </a:ext>
            </a:extLst>
          </p:cNvPr>
          <p:cNvGrpSpPr/>
          <p:nvPr/>
        </p:nvGrpSpPr>
        <p:grpSpPr>
          <a:xfrm>
            <a:off x="-21265" y="3327758"/>
            <a:ext cx="8226056" cy="1458912"/>
            <a:chOff x="-21265" y="3327758"/>
            <a:chExt cx="8226056" cy="145891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0316C2-E35D-5B32-C69D-AE83FA8DBD6E}"/>
                </a:ext>
              </a:extLst>
            </p:cNvPr>
            <p:cNvSpPr txBox="1"/>
            <p:nvPr/>
          </p:nvSpPr>
          <p:spPr>
            <a:xfrm>
              <a:off x="-21265" y="3327758"/>
              <a:ext cx="27222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Athens Banner-Herald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4800CE-C1B5-9F0C-3399-FD2F2430D37B}"/>
                </a:ext>
              </a:extLst>
            </p:cNvPr>
            <p:cNvSpPr txBox="1"/>
            <p:nvPr/>
          </p:nvSpPr>
          <p:spPr>
            <a:xfrm>
              <a:off x="432391" y="3709452"/>
              <a:ext cx="77724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In response to a Lubbock, Texas, judge granting Texas Tech quarterback Brendan Sorsby his injunction against the NCAA, making him eligible to play in the 2026 season as of Monday, </a:t>
              </a:r>
              <a:r>
                <a:rPr lang="en-US" sz="1600" dirty="0">
                  <a:hlinkClick r:id="rId3"/>
                </a:rPr>
                <a:t>Georgia</a:t>
              </a:r>
              <a:r>
                <a:rPr lang="en-US" sz="1600" dirty="0"/>
                <a:t> and athletic director Josh Brooks have instructed Bulldog coaches to not schedule the Big 12 school.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803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7E7E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7E7E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7E7E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9EA-982F-1641-9B37-6F807820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6AD-C3B1-5C42-BA36-963E6BF8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600200"/>
            <a:ext cx="7788442" cy="6858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2800" b="1" dirty="0"/>
              <a:t>Summary lead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6AF39D-8368-934D-BD3D-2AA008CC2430}"/>
              </a:ext>
            </a:extLst>
          </p:cNvPr>
          <p:cNvSpPr txBox="1"/>
          <p:nvPr/>
        </p:nvSpPr>
        <p:spPr>
          <a:xfrm>
            <a:off x="533400" y="27432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Good for hard news, sports event coverage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Only lead appropriate for sensitive news stories (death, tragedy,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Usually not sexy</a:t>
            </a:r>
          </a:p>
        </p:txBody>
      </p:sp>
    </p:spTree>
    <p:extLst>
      <p:ext uri="{BB962C8B-B14F-4D97-AF65-F5344CB8AC3E}">
        <p14:creationId xmlns:p14="http://schemas.microsoft.com/office/powerpoint/2010/main" val="1389419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9EA-982F-1641-9B37-6F807820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6AD-C3B1-5C42-BA36-963E6BF8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417638"/>
            <a:ext cx="7788442" cy="482052"/>
          </a:xfrm>
        </p:spPr>
        <p:txBody>
          <a:bodyPr>
            <a:normAutofit lnSpcReduction="10000"/>
          </a:bodyPr>
          <a:lstStyle/>
          <a:p>
            <a:pPr marL="114300" indent="0" algn="ctr">
              <a:buNone/>
            </a:pPr>
            <a:r>
              <a:rPr lang="en-US" sz="2800" b="1" dirty="0"/>
              <a:t>Summary lead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7E5B4-257F-7A6B-6290-79F3A24DC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637470"/>
            <a:ext cx="3124200" cy="6436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452864-6F73-161B-B938-46F6584AE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657600"/>
            <a:ext cx="5930900" cy="2146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11B01-2061-55C3-039B-7DC6440A3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359948"/>
            <a:ext cx="6781800" cy="106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35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9EA-982F-1641-9B37-6F807820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6AD-C3B1-5C42-BA36-963E6BF8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600200"/>
            <a:ext cx="7788442" cy="6858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2800" b="1" dirty="0"/>
              <a:t>Anecdotal lead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6AF39D-8368-934D-BD3D-2AA008CC2430}"/>
              </a:ext>
            </a:extLst>
          </p:cNvPr>
          <p:cNvSpPr txBox="1"/>
          <p:nvPr/>
        </p:nvSpPr>
        <p:spPr>
          <a:xfrm>
            <a:off x="533400" y="27432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Good for feature stories, profiles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Good for putting a face on more complicated stories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Should be sexy</a:t>
            </a:r>
          </a:p>
        </p:txBody>
      </p:sp>
    </p:spTree>
    <p:extLst>
      <p:ext uri="{BB962C8B-B14F-4D97-AF65-F5344CB8AC3E}">
        <p14:creationId xmlns:p14="http://schemas.microsoft.com/office/powerpoint/2010/main" val="2160054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9EA-982F-1641-9B37-6F807820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6AD-C3B1-5C42-BA36-963E6BF8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600200"/>
            <a:ext cx="7788442" cy="6858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2800" b="1" dirty="0"/>
              <a:t>Anecdotal lead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6103C9-7292-17FC-9748-8393038D5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859" y="621586"/>
            <a:ext cx="3276600" cy="675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1ACDF8-A2BB-3ED8-2427-F8010B173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300" y="3733800"/>
            <a:ext cx="5765800" cy="1295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06FC2F-E31D-C147-5FEC-335E129D0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00" y="2286000"/>
            <a:ext cx="5257800" cy="108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56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9EA-982F-1641-9B37-6F807820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6AD-C3B1-5C42-BA36-963E6BF8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600200"/>
            <a:ext cx="7788442" cy="6858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2800" b="1" dirty="0"/>
              <a:t>Delayed lead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6AF39D-8368-934D-BD3D-2AA008CC2430}"/>
              </a:ext>
            </a:extLst>
          </p:cNvPr>
          <p:cNvSpPr txBox="1"/>
          <p:nvPr/>
        </p:nvSpPr>
        <p:spPr>
          <a:xfrm>
            <a:off x="533400" y="27432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Good for in-depth stories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Captures the reader’s attention in story-form manner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Should end with a “drop the mic” moment</a:t>
            </a:r>
          </a:p>
        </p:txBody>
      </p:sp>
    </p:spTree>
    <p:extLst>
      <p:ext uri="{BB962C8B-B14F-4D97-AF65-F5344CB8AC3E}">
        <p14:creationId xmlns:p14="http://schemas.microsoft.com/office/powerpoint/2010/main" val="3050357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9EA-982F-1641-9B37-6F807820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6AD-C3B1-5C42-BA36-963E6BF8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600200"/>
            <a:ext cx="7788442" cy="6858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2800" b="1" dirty="0"/>
              <a:t>Delayed lead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BB0D10-C9FA-450D-11CC-31C6D2218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73508"/>
            <a:ext cx="6248400" cy="11006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982CF7-8B04-84CE-5A83-4019598BE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79" y="3483809"/>
            <a:ext cx="6248400" cy="28420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C3CA7B-11C9-F74E-7A54-DF251D388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859" y="621586"/>
            <a:ext cx="3276600" cy="67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9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9EA-982F-1641-9B37-6F807820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6AD-C3B1-5C42-BA36-963E6BF8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600200"/>
            <a:ext cx="7788442" cy="6858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2800" b="1" dirty="0"/>
              <a:t>Contrast lead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6AF39D-8368-934D-BD3D-2AA008CC2430}"/>
              </a:ext>
            </a:extLst>
          </p:cNvPr>
          <p:cNvSpPr txBox="1"/>
          <p:nvPr/>
        </p:nvSpPr>
        <p:spPr>
          <a:xfrm>
            <a:off x="533400" y="2743200"/>
            <a:ext cx="75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Good for ”against the odds” stories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Good for showing something unexpected – catches the reader off guard (even though they know it’s coming)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should be evident to the writer if a contrast lead will work</a:t>
            </a:r>
          </a:p>
        </p:txBody>
      </p:sp>
    </p:spTree>
    <p:extLst>
      <p:ext uri="{BB962C8B-B14F-4D97-AF65-F5344CB8AC3E}">
        <p14:creationId xmlns:p14="http://schemas.microsoft.com/office/powerpoint/2010/main" val="873221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9EA-982F-1641-9B37-6F807820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66AD-C3B1-5C42-BA36-963E6BF8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600200"/>
            <a:ext cx="7788442" cy="6858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2800" b="1" dirty="0"/>
              <a:t>Contrast lead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D4FCE6D3-82CB-D347-86A8-026D51227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962400"/>
            <a:ext cx="7788442" cy="15535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B5281-8007-ED99-BBC6-DD905094B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8561"/>
          <a:stretch>
            <a:fillRect/>
          </a:stretch>
        </p:blipFill>
        <p:spPr>
          <a:xfrm>
            <a:off x="5638800" y="206058"/>
            <a:ext cx="2273508" cy="12801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33E0D2-A788-FA93-87C2-3F38E43F1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077" y="2297243"/>
            <a:ext cx="5322246" cy="134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30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4106</TotalTime>
  <Words>452</Words>
  <Application>Microsoft Macintosh PowerPoint</Application>
  <PresentationFormat>On-screen Show (4:3)</PresentationFormat>
  <Paragraphs>62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Wingdings</vt:lpstr>
      <vt:lpstr>Adjacency</vt:lpstr>
      <vt:lpstr>It’s all about the lead</vt:lpstr>
      <vt:lpstr>Review: Journalistic Writing</vt:lpstr>
      <vt:lpstr>It’s all in the lead …</vt:lpstr>
      <vt:lpstr>Same story. Different leads.</vt:lpstr>
      <vt:lpstr>Types of leads</vt:lpstr>
      <vt:lpstr>Types of leads</vt:lpstr>
      <vt:lpstr>Types of leads</vt:lpstr>
      <vt:lpstr>Types of leads</vt:lpstr>
      <vt:lpstr>Types of leads</vt:lpstr>
      <vt:lpstr>Types of leads</vt:lpstr>
      <vt:lpstr>Types of leads</vt:lpstr>
      <vt:lpstr>Types of leads</vt:lpstr>
    </vt:vector>
  </TitlesOfParts>
  <Company>Joe Dennis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PowerPoint</dc:title>
  <dc:creator>Joe Dennis</dc:creator>
  <cp:lastModifiedBy>Dennis, Joseph</cp:lastModifiedBy>
  <cp:revision>114</cp:revision>
  <dcterms:created xsi:type="dcterms:W3CDTF">2013-08-21T21:29:40Z</dcterms:created>
  <dcterms:modified xsi:type="dcterms:W3CDTF">2026-06-10T04:06:11Z</dcterms:modified>
</cp:coreProperties>
</file>