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74" r:id="rId1"/>
  </p:sldMasterIdLst>
  <p:notesMasterIdLst>
    <p:notesMasterId r:id="rId19"/>
  </p:notesMasterIdLst>
  <p:sldIdLst>
    <p:sldId id="256" r:id="rId2"/>
    <p:sldId id="275" r:id="rId3"/>
    <p:sldId id="267" r:id="rId4"/>
    <p:sldId id="266" r:id="rId5"/>
    <p:sldId id="269" r:id="rId6"/>
    <p:sldId id="262" r:id="rId7"/>
    <p:sldId id="270" r:id="rId8"/>
    <p:sldId id="263" r:id="rId9"/>
    <p:sldId id="271" r:id="rId10"/>
    <p:sldId id="261" r:id="rId11"/>
    <p:sldId id="264" r:id="rId12"/>
    <p:sldId id="272" r:id="rId13"/>
    <p:sldId id="265" r:id="rId14"/>
    <p:sldId id="268" r:id="rId15"/>
    <p:sldId id="273" r:id="rId16"/>
    <p:sldId id="260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8"/>
    <p:restoredTop sz="92600"/>
  </p:normalViewPr>
  <p:slideViewPr>
    <p:cSldViewPr>
      <p:cViewPr varScale="1">
        <p:scale>
          <a:sx n="116" d="100"/>
          <a:sy n="116" d="100"/>
        </p:scale>
        <p:origin x="16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C4AC61-427C-DA4D-ACA5-72610DAAF9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87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A3B4F18-5E1C-5642-BB7F-85952603CAEF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68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62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5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79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1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4AC61-427C-DA4D-ACA5-72610DAAF9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9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3A00F-FCDA-3B4C-AE92-99DDF614A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130F-DC15-D04A-ABEF-2DD2F3BF1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72FD-AFFD-2845-A738-0617E0E2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DE901-BA04-D942-B0E9-3D0B083A84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360B-9845-D449-A19C-EF3B41851A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19E7B-E84E-BE4A-9E3E-5CE95F4FE5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9D747-7E1E-6E43-955C-296513DC48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407743-756E-B641-89F7-5CA2709936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C27D-7BEE-7444-9F3A-542D31AC8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735B2-DE08-C94E-A0E7-DEA356904A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A1215F7-442C-3D43-AACB-03C9A0A18C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O1z3An8CF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O1z3An8CFc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kumimoji="0" lang="en-US" dirty="0"/>
              <a:t>“</a:t>
            </a:r>
            <a:r>
              <a:rPr kumimoji="0" lang="en-US" dirty="0">
                <a:hlinkClick r:id="rId3"/>
              </a:rPr>
              <a:t>Quotes</a:t>
            </a:r>
            <a:r>
              <a:rPr kumimoji="0" lang="en-US" dirty="0"/>
              <a:t>”</a:t>
            </a:r>
            <a:endParaRPr kumimoji="0" lang="en-US" strike="sngStrike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kumimoji="0" lang="en-US" dirty="0">
                <a:latin typeface="Arial" charset="0"/>
                <a:ea typeface="ＭＳ Ｐゴシック" charset="0"/>
                <a:cs typeface="ＭＳ Ｐゴシック" charset="0"/>
              </a:rPr>
              <a:t>Dr. Joe Dennis • Media Writing I 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MCOM 2000 • Piedmont University</a:t>
            </a:r>
            <a:endParaRPr kumimoji="0"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kumimoji="0"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'Friends' - Joey Air Quoting">
            <a:hlinkClick r:id="" action="ppaction://media"/>
            <a:extLst>
              <a:ext uri="{FF2B5EF4-FFF2-40B4-BE49-F238E27FC236}">
                <a16:creationId xmlns:a16="http://schemas.microsoft.com/office/drawing/2014/main" id="{847A9A15-1E3F-9041-B7FB-4B2BECD78F6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747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Quotes are the essence of journalistic writing</a:t>
            </a:r>
          </a:p>
          <a:p>
            <a:pPr lvl="1"/>
            <a:r>
              <a:rPr lang="en-US" dirty="0"/>
              <a:t>Makes stories objective</a:t>
            </a:r>
          </a:p>
          <a:p>
            <a:pPr lvl="1"/>
            <a:r>
              <a:rPr lang="en-US" dirty="0"/>
              <a:t>Changes the voice in the reader’s mind / easier to read</a:t>
            </a:r>
          </a:p>
          <a:p>
            <a:pPr lvl="1"/>
            <a:r>
              <a:rPr lang="en-US" dirty="0"/>
              <a:t>Helps the story flow</a:t>
            </a:r>
          </a:p>
          <a:p>
            <a:pPr lvl="1"/>
            <a:endParaRPr lang="en-US" dirty="0"/>
          </a:p>
          <a:p>
            <a:pPr marL="114300" indent="0" fontAlgn="base">
              <a:buNone/>
            </a:pPr>
            <a:r>
              <a:rPr lang="en-US" dirty="0"/>
              <a:t>Injections aren’t a big deal to Christine </a:t>
            </a:r>
            <a:r>
              <a:rPr lang="en-US" dirty="0" err="1"/>
              <a:t>Deppen</a:t>
            </a:r>
            <a:r>
              <a:rPr lang="en-US" dirty="0"/>
              <a:t>. She’s lived with Type 1 diabetes since she was 10 years old and relies on insulin to keep her alive. But the shot she’ll get Friday is one that may also save the 45-year-old’s life:</a:t>
            </a:r>
            <a:r>
              <a:rPr lang="en-US" b="1" dirty="0"/>
              <a:t> </a:t>
            </a:r>
            <a:r>
              <a:rPr lang="en-US" dirty="0"/>
              <a:t>her first COVID-19 vaccine.</a:t>
            </a:r>
          </a:p>
          <a:p>
            <a:pPr marL="114300" indent="0" fontAlgn="base">
              <a:buNone/>
            </a:pPr>
            <a:endParaRPr lang="en-US" dirty="0"/>
          </a:p>
          <a:p>
            <a:pPr marL="114300" indent="0" fontAlgn="base">
              <a:buNone/>
            </a:pPr>
            <a:r>
              <a:rPr lang="en-US" dirty="0"/>
              <a:t>“I can’t wait to get the shot,” </a:t>
            </a:r>
            <a:r>
              <a:rPr lang="en-US" dirty="0" err="1"/>
              <a:t>Deppen</a:t>
            </a:r>
            <a:r>
              <a:rPr lang="en-US" dirty="0"/>
              <a:t> said. “But I’m still going to be cautious afterward and try not to be around people who haven’t had it.”</a:t>
            </a:r>
          </a:p>
        </p:txBody>
      </p:sp>
    </p:spTree>
    <p:extLst>
      <p:ext uri="{BB962C8B-B14F-4D97-AF65-F5344CB8AC3E}">
        <p14:creationId xmlns:p14="http://schemas.microsoft.com/office/powerpoint/2010/main" val="350470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quote information that adds context, meaning to the story.</a:t>
            </a:r>
          </a:p>
          <a:p>
            <a:r>
              <a:rPr lang="en-US" dirty="0"/>
              <a:t>Don’t quote general information that does not need to be quoted.</a:t>
            </a:r>
          </a:p>
          <a:p>
            <a:pPr marL="114300" indent="0">
              <a:buNone/>
            </a:pPr>
            <a:r>
              <a:rPr lang="en-US" dirty="0"/>
              <a:t>“Spring Break is March 9-13,” Dennis said. “I plan on coaching a lot of Little League baseball that week.”</a:t>
            </a:r>
          </a:p>
        </p:txBody>
      </p:sp>
    </p:spTree>
    <p:extLst>
      <p:ext uri="{BB962C8B-B14F-4D97-AF65-F5344CB8AC3E}">
        <p14:creationId xmlns:p14="http://schemas.microsoft.com/office/powerpoint/2010/main" val="12044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quote information that adds context, meaning to the story.</a:t>
            </a:r>
          </a:p>
          <a:p>
            <a:r>
              <a:rPr lang="en-US" dirty="0"/>
              <a:t>Don’t quote general information that does not need to be quoted.</a:t>
            </a:r>
          </a:p>
          <a:p>
            <a:pPr marL="114300" indent="0">
              <a:buNone/>
            </a:pPr>
            <a:r>
              <a:rPr lang="en-US" strike="sngStrike" dirty="0"/>
              <a:t>“Spring Break is March 9-13,” </a:t>
            </a:r>
            <a:r>
              <a:rPr lang="en-US" dirty="0"/>
              <a:t>Dennis said. “I plan on coaching a lot of Little League baseball that week.”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Spring Break will be held March 9-13, and Dennis said he has big plans. “I plan on coaching a lot of Little League baseball that week.”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7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quotes?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Fixing quotes for </a:t>
            </a:r>
            <a:r>
              <a:rPr lang="en-US" b="1" dirty="0"/>
              <a:t>clarity</a:t>
            </a:r>
          </a:p>
          <a:p>
            <a:pPr lvl="1"/>
            <a:r>
              <a:rPr lang="en-US" dirty="0"/>
              <a:t>People don’t talk like we write</a:t>
            </a:r>
          </a:p>
          <a:p>
            <a:pPr lvl="1"/>
            <a:r>
              <a:rPr lang="en-US" dirty="0"/>
              <a:t>Are you destroying the essence of source?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dirty="0"/>
              <a:t>“The baseball team is </a:t>
            </a:r>
            <a:r>
              <a:rPr lang="en-US" dirty="0" err="1"/>
              <a:t>gonna</a:t>
            </a:r>
            <a:r>
              <a:rPr lang="en-US" dirty="0"/>
              <a:t> to be really good this year.”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2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quotes?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Fixing quotes for </a:t>
            </a:r>
            <a:r>
              <a:rPr lang="en-US" b="1" dirty="0"/>
              <a:t>clarity</a:t>
            </a:r>
          </a:p>
          <a:p>
            <a:pPr lvl="1"/>
            <a:r>
              <a:rPr lang="en-US" dirty="0"/>
              <a:t>People don’t talk like we write</a:t>
            </a:r>
          </a:p>
          <a:p>
            <a:pPr lvl="1"/>
            <a:r>
              <a:rPr lang="en-US" dirty="0"/>
              <a:t>Are you destroying the essence of source?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dirty="0"/>
              <a:t>“The baseball team is </a:t>
            </a:r>
            <a:r>
              <a:rPr lang="en-US" strike="sngStrike" dirty="0" err="1"/>
              <a:t>gonna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going</a:t>
            </a:r>
            <a:r>
              <a:rPr lang="en-US" dirty="0"/>
              <a:t> to be really good this year.”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27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quotes?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Fixing quotes for </a:t>
            </a:r>
            <a:r>
              <a:rPr lang="en-US" b="1" dirty="0"/>
              <a:t>fairness</a:t>
            </a:r>
          </a:p>
          <a:p>
            <a:pPr lvl="1"/>
            <a:r>
              <a:rPr lang="en-US" dirty="0"/>
              <a:t>Don’t make source look stupid</a:t>
            </a:r>
          </a:p>
          <a:p>
            <a:pPr lvl="1"/>
            <a:r>
              <a:rPr lang="en-US" dirty="0"/>
              <a:t>Are you altering reality?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dirty="0"/>
              <a:t>“I don’t know nothing about nothing.”</a:t>
            </a:r>
          </a:p>
        </p:txBody>
      </p:sp>
    </p:spTree>
    <p:extLst>
      <p:ext uri="{BB962C8B-B14F-4D97-AF65-F5344CB8AC3E}">
        <p14:creationId xmlns:p14="http://schemas.microsoft.com/office/powerpoint/2010/main" val="145742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quotes?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Fixing quotes for </a:t>
            </a:r>
            <a:r>
              <a:rPr lang="en-US" b="1" dirty="0"/>
              <a:t>fairness</a:t>
            </a:r>
          </a:p>
          <a:p>
            <a:pPr lvl="1"/>
            <a:r>
              <a:rPr lang="en-US" dirty="0"/>
              <a:t>Don’t make source look stupid</a:t>
            </a:r>
          </a:p>
          <a:p>
            <a:pPr lvl="1"/>
            <a:r>
              <a:rPr lang="en-US" dirty="0"/>
              <a:t>Are you altering reality?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dirty="0"/>
              <a:t>“I </a:t>
            </a:r>
            <a:r>
              <a:rPr lang="en-US" strike="sngStrike" dirty="0"/>
              <a:t>don’t</a:t>
            </a:r>
            <a:r>
              <a:rPr lang="en-US" dirty="0"/>
              <a:t> know nothing about </a:t>
            </a:r>
            <a:r>
              <a:rPr lang="en-US" strike="sngStrike" dirty="0"/>
              <a:t>nothing </a:t>
            </a:r>
            <a:r>
              <a:rPr lang="en-US" dirty="0">
                <a:solidFill>
                  <a:srgbClr val="FF0000"/>
                </a:solidFill>
              </a:rPr>
              <a:t>the situation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981692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quotes?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400" dirty="0"/>
              <a:t>Dangers of fixing quotes</a:t>
            </a:r>
          </a:p>
          <a:p>
            <a:pPr lvl="1"/>
            <a:r>
              <a:rPr lang="en-US" sz="2400" dirty="0"/>
              <a:t>Digital media</a:t>
            </a:r>
          </a:p>
          <a:p>
            <a:pPr lvl="2"/>
            <a:r>
              <a:rPr lang="en-US" sz="2000" dirty="0"/>
              <a:t>It’s all recorded</a:t>
            </a:r>
          </a:p>
          <a:p>
            <a:pPr lvl="2"/>
            <a:r>
              <a:rPr lang="en-US" sz="2000" dirty="0"/>
              <a:t>You can look stupid</a:t>
            </a:r>
          </a:p>
          <a:p>
            <a:pPr lvl="1"/>
            <a:r>
              <a:rPr lang="en-US" sz="2400" dirty="0"/>
              <a:t>Meaning</a:t>
            </a:r>
          </a:p>
          <a:p>
            <a:pPr lvl="2"/>
            <a:r>
              <a:rPr lang="en-US" sz="2000" dirty="0"/>
              <a:t>You’re playing “God” with words</a:t>
            </a:r>
          </a:p>
          <a:p>
            <a:pPr lvl="2"/>
            <a:r>
              <a:rPr lang="en-US" sz="2000" dirty="0"/>
              <a:t>You’re substituting your judgement for reality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 vs. Paraphrasing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Quotes</a:t>
            </a:r>
          </a:p>
          <a:p>
            <a:pPr lvl="1"/>
            <a:r>
              <a:rPr lang="en-US" dirty="0"/>
              <a:t>Stays true to source’s actual word</a:t>
            </a:r>
          </a:p>
          <a:p>
            <a:pPr lvl="1"/>
            <a:r>
              <a:rPr lang="en-US" dirty="0"/>
              <a:t>Adds to flow of story / easier read</a:t>
            </a:r>
          </a:p>
          <a:p>
            <a:pPr lvl="1"/>
            <a:r>
              <a:rPr lang="en-US" dirty="0"/>
              <a:t>Can get messy</a:t>
            </a:r>
            <a:br>
              <a:rPr lang="en-US" dirty="0"/>
            </a:br>
            <a:endParaRPr lang="en-US" dirty="0"/>
          </a:p>
          <a:p>
            <a:pPr marL="411480" lvl="1" indent="0">
              <a:buNone/>
            </a:pPr>
            <a:r>
              <a:rPr lang="en-US" dirty="0"/>
              <a:t>“I really like all but one of the students in my media writing class,” Dennis said. “They are all really talented, except that one kid.”</a:t>
            </a:r>
          </a:p>
        </p:txBody>
      </p:sp>
    </p:spTree>
    <p:extLst>
      <p:ext uri="{BB962C8B-B14F-4D97-AF65-F5344CB8AC3E}">
        <p14:creationId xmlns:p14="http://schemas.microsoft.com/office/powerpoint/2010/main" val="736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Quotes vs. Paraphrasing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Paraphrasing</a:t>
            </a:r>
          </a:p>
          <a:p>
            <a:pPr lvl="1"/>
            <a:r>
              <a:rPr lang="en-US" dirty="0"/>
              <a:t>Gets the exact information you want</a:t>
            </a:r>
          </a:p>
          <a:p>
            <a:pPr lvl="1"/>
            <a:r>
              <a:rPr lang="en-US" dirty="0"/>
              <a:t>Put it in more explainable words</a:t>
            </a:r>
          </a:p>
          <a:p>
            <a:pPr lvl="1"/>
            <a:r>
              <a:rPr lang="en-US" dirty="0"/>
              <a:t>Best when followed up with actual quote</a:t>
            </a:r>
          </a:p>
          <a:p>
            <a:pPr lvl="1"/>
            <a:r>
              <a:rPr lang="en-US" dirty="0"/>
              <a:t>Can be taken out of context</a:t>
            </a:r>
          </a:p>
          <a:p>
            <a:pPr marL="411480" lvl="1" indent="0">
              <a:buNone/>
            </a:pPr>
            <a:endParaRPr lang="en-US" dirty="0"/>
          </a:p>
          <a:p>
            <a:pPr marL="411480" lvl="1" indent="0">
              <a:buNone/>
            </a:pPr>
            <a:r>
              <a:rPr lang="en-US" dirty="0"/>
              <a:t>Dennis said that for the most part, the students in his class are talented. </a:t>
            </a:r>
          </a:p>
        </p:txBody>
      </p:sp>
    </p:spTree>
    <p:extLst>
      <p:ext uri="{BB962C8B-B14F-4D97-AF65-F5344CB8AC3E}">
        <p14:creationId xmlns:p14="http://schemas.microsoft.com/office/powerpoint/2010/main" val="47331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Combines quotes and paraphrasing</a:t>
            </a:r>
          </a:p>
          <a:p>
            <a:pPr lvl="1"/>
            <a:r>
              <a:rPr lang="en-US" dirty="0"/>
              <a:t>Good when you want to quote a couple words to represent opinion</a:t>
            </a:r>
          </a:p>
          <a:p>
            <a:pPr lvl="2"/>
            <a:r>
              <a:rPr lang="en-US" dirty="0"/>
              <a:t>Dennis said “all but one” of the students in his writing class are talented.</a:t>
            </a:r>
          </a:p>
          <a:p>
            <a:pPr lvl="2"/>
            <a:r>
              <a:rPr lang="en-US" dirty="0"/>
              <a:t>Joe Dennis called the students in his writing class “horrible writers” after he graded their papers.</a:t>
            </a:r>
          </a:p>
          <a:p>
            <a:pPr lvl="1"/>
            <a:r>
              <a:rPr lang="en-US" dirty="0"/>
              <a:t>Easy to take out of context</a:t>
            </a:r>
          </a:p>
          <a:p>
            <a:pPr lvl="1"/>
            <a:r>
              <a:rPr lang="en-US" dirty="0"/>
              <a:t>Use sparingly</a:t>
            </a:r>
          </a:p>
        </p:txBody>
      </p:sp>
    </p:spTree>
    <p:extLst>
      <p:ext uri="{BB962C8B-B14F-4D97-AF65-F5344CB8AC3E}">
        <p14:creationId xmlns:p14="http://schemas.microsoft.com/office/powerpoint/2010/main" val="198052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into the quote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Never use the phrase, ’When asked about …’</a:t>
            </a:r>
          </a:p>
          <a:p>
            <a:pPr lvl="1"/>
            <a:r>
              <a:rPr lang="en-US" dirty="0"/>
              <a:t>It’s lazy writing</a:t>
            </a:r>
          </a:p>
          <a:p>
            <a:pPr lvl="1"/>
            <a:r>
              <a:rPr lang="en-US" dirty="0"/>
              <a:t>It’s stupid</a:t>
            </a:r>
          </a:p>
          <a:p>
            <a:pPr lvl="1"/>
            <a:r>
              <a:rPr lang="en-US" dirty="0"/>
              <a:t>Don’t be lazy and stupid</a:t>
            </a:r>
          </a:p>
          <a:p>
            <a:pPr lvl="1"/>
            <a:endParaRPr lang="en-US" dirty="0"/>
          </a:p>
          <a:p>
            <a:pPr marL="411480" lvl="1" indent="0">
              <a:buNone/>
            </a:pPr>
            <a:r>
              <a:rPr lang="en-US" dirty="0"/>
              <a:t>When asked about his favorite family member, Dennis immediately said it was “definitely my dog Wrigley.”</a:t>
            </a:r>
          </a:p>
          <a:p>
            <a:pPr marL="41148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3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into the quote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Never use the phrase, ’When asked about …’</a:t>
            </a:r>
          </a:p>
          <a:p>
            <a:pPr lvl="1"/>
            <a:r>
              <a:rPr lang="en-US" dirty="0"/>
              <a:t>It’s lazy writing</a:t>
            </a:r>
          </a:p>
          <a:p>
            <a:pPr lvl="1"/>
            <a:r>
              <a:rPr lang="en-US" dirty="0"/>
              <a:t>It’s stupid</a:t>
            </a:r>
          </a:p>
          <a:p>
            <a:pPr lvl="1"/>
            <a:r>
              <a:rPr lang="en-US" dirty="0"/>
              <a:t>Don’t be lazy and stupid</a:t>
            </a:r>
          </a:p>
          <a:p>
            <a:pPr lvl="1"/>
            <a:endParaRPr lang="en-US" dirty="0"/>
          </a:p>
          <a:p>
            <a:pPr marL="411480" lvl="1" indent="0">
              <a:buNone/>
            </a:pPr>
            <a:r>
              <a:rPr lang="en-US" strike="sngStrike" dirty="0"/>
              <a:t>When asked about his favorite family member</a:t>
            </a:r>
            <a:r>
              <a:rPr lang="en-US" dirty="0"/>
              <a:t>, Dennis immediately said it was “definitely my dog Wrigley.”</a:t>
            </a:r>
          </a:p>
          <a:p>
            <a:pPr marL="411480" lvl="1" indent="0">
              <a:buNone/>
            </a:pPr>
            <a:endParaRPr lang="en-US" dirty="0"/>
          </a:p>
          <a:p>
            <a:pPr marL="411480" lvl="1" indent="0">
              <a:buNone/>
            </a:pPr>
            <a:r>
              <a:rPr lang="en-US" dirty="0"/>
              <a:t>Without hesitation, Dennis named his favorite family member. “It’s definitely my dog Wrigley.”</a:t>
            </a:r>
          </a:p>
          <a:p>
            <a:pPr lvl="1"/>
            <a:endParaRPr lang="en-US" dirty="0"/>
          </a:p>
          <a:p>
            <a:pPr marL="41148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3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181600"/>
          </a:xfrm>
        </p:spPr>
        <p:txBody>
          <a:bodyPr>
            <a:normAutofit/>
          </a:bodyPr>
          <a:lstStyle/>
          <a:p>
            <a:r>
              <a:rPr lang="en-US" dirty="0"/>
              <a:t>Said</a:t>
            </a:r>
          </a:p>
          <a:p>
            <a:r>
              <a:rPr lang="en-US" dirty="0"/>
              <a:t>Testified (court)</a:t>
            </a:r>
          </a:p>
          <a:p>
            <a:r>
              <a:rPr lang="en-US" dirty="0"/>
              <a:t>Stated (documents)</a:t>
            </a:r>
          </a:p>
          <a:p>
            <a:r>
              <a:rPr lang="en-US" dirty="0"/>
              <a:t>Announced (formal announcement)</a:t>
            </a:r>
          </a:p>
          <a:p>
            <a:r>
              <a:rPr lang="en-US" dirty="0"/>
              <a:t>Asked (questions)</a:t>
            </a:r>
          </a:p>
          <a:p>
            <a:r>
              <a:rPr lang="en-US" dirty="0"/>
              <a:t>According to </a:t>
            </a:r>
            <a:r>
              <a:rPr lang="is-IS" dirty="0"/>
              <a:t>… (websites)</a:t>
            </a:r>
          </a:p>
        </p:txBody>
      </p:sp>
    </p:spTree>
    <p:extLst>
      <p:ext uri="{BB962C8B-B14F-4D97-AF65-F5344CB8AC3E}">
        <p14:creationId xmlns:p14="http://schemas.microsoft.com/office/powerpoint/2010/main" val="20911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5181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is-IS" dirty="0"/>
          </a:p>
          <a:p>
            <a:r>
              <a:rPr lang="en-US" dirty="0"/>
              <a:t>U</a:t>
            </a:r>
            <a:r>
              <a:rPr lang="is-IS" dirty="0"/>
              <a:t>se “subject verb” unless there is a title after source:</a:t>
            </a:r>
          </a:p>
          <a:p>
            <a:pPr lvl="1"/>
            <a:r>
              <a:rPr lang="is-IS" dirty="0"/>
              <a:t>“Always use subject-verb for attribution,“ Dennis said.</a:t>
            </a:r>
          </a:p>
          <a:p>
            <a:pPr lvl="1"/>
            <a:r>
              <a:rPr lang="is-IS" dirty="0"/>
              <a:t>“Always use subject-verb for attribution,“ said Dennis, chair of the mass communication department. “The exception to the rule is when you are putting a person‘s title after their name.“</a:t>
            </a:r>
          </a:p>
          <a:p>
            <a:pPr marL="411480" lvl="1" indent="0">
              <a:buNone/>
            </a:pPr>
            <a:endParaRPr lang="is-IS" dirty="0"/>
          </a:p>
          <a:p>
            <a:r>
              <a:rPr lang="is-IS" dirty="0"/>
              <a:t>OK to eliminate attribution immediately after paraphrase</a:t>
            </a:r>
            <a:endParaRPr lang="en-US" dirty="0"/>
          </a:p>
          <a:p>
            <a:pPr marL="114300" indent="0" algn="ctr">
              <a:buNone/>
            </a:pPr>
            <a:r>
              <a:rPr lang="en-US" i="1" dirty="0"/>
              <a:t>Dennis said in some cases, leaving out attribution is OK. “If you’re using a quote after a paraphrase which was attributed, then you can leave out the attribution in the quote.”</a:t>
            </a:r>
            <a:endParaRPr lang="is-IS" i="1" dirty="0"/>
          </a:p>
        </p:txBody>
      </p:sp>
    </p:spTree>
    <p:extLst>
      <p:ext uri="{BB962C8B-B14F-4D97-AF65-F5344CB8AC3E}">
        <p14:creationId xmlns:p14="http://schemas.microsoft.com/office/powerpoint/2010/main" val="185923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1535</TotalTime>
  <Words>804</Words>
  <Application>Microsoft Macintosh PowerPoint</Application>
  <PresentationFormat>On-screen Show (4:3)</PresentationFormat>
  <Paragraphs>116</Paragraphs>
  <Slides>17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Adjacency</vt:lpstr>
      <vt:lpstr>“Quotes”</vt:lpstr>
      <vt:lpstr>PowerPoint Presentation</vt:lpstr>
      <vt:lpstr>Quotes</vt:lpstr>
      <vt:lpstr>Quotes</vt:lpstr>
      <vt:lpstr>Quotes</vt:lpstr>
      <vt:lpstr>Fixing quotes?</vt:lpstr>
      <vt:lpstr>Fixing quotes?</vt:lpstr>
      <vt:lpstr>Fixing quotes?</vt:lpstr>
      <vt:lpstr>Fixing quotes?</vt:lpstr>
      <vt:lpstr>Fixing quotes?</vt:lpstr>
      <vt:lpstr>Quotes vs. Paraphrasing</vt:lpstr>
      <vt:lpstr>Quotes vs. Paraphrasing</vt:lpstr>
      <vt:lpstr>Partial quotes</vt:lpstr>
      <vt:lpstr>Leading into the quote</vt:lpstr>
      <vt:lpstr>Leading into the quote</vt:lpstr>
      <vt:lpstr>Attribution</vt:lpstr>
      <vt:lpstr>Attribution</vt:lpstr>
    </vt:vector>
  </TitlesOfParts>
  <Company>Joe Dennis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PowerPoint</dc:title>
  <dc:creator>Joe Dennis</dc:creator>
  <cp:lastModifiedBy>Dennis, Joseph</cp:lastModifiedBy>
  <cp:revision>104</cp:revision>
  <dcterms:created xsi:type="dcterms:W3CDTF">2013-08-21T21:29:40Z</dcterms:created>
  <dcterms:modified xsi:type="dcterms:W3CDTF">2026-06-10T04:07:28Z</dcterms:modified>
</cp:coreProperties>
</file>